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tags/tag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xml" ContentType="application/vnd.openxmlformats-officedocument.presentationml.tags+xml"/>
  <Override PartName="/ppt/notesSlides/notesSlide36.xml" ContentType="application/vnd.openxmlformats-officedocument.presentationml.notesSlide+xml"/>
  <Override PartName="/ppt/tags/tag8.xml" ContentType="application/vnd.openxmlformats-officedocument.presentationml.tags+xml"/>
  <Override PartName="/ppt/notesSlides/notesSlide3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5"/>
  </p:notesMasterIdLst>
  <p:handoutMasterIdLst>
    <p:handoutMasterId r:id="rId116"/>
  </p:handoutMasterIdLst>
  <p:sldIdLst>
    <p:sldId id="268" r:id="rId10"/>
    <p:sldId id="380" r:id="rId11"/>
    <p:sldId id="444" r:id="rId12"/>
    <p:sldId id="388" r:id="rId13"/>
    <p:sldId id="381" r:id="rId14"/>
    <p:sldId id="387" r:id="rId15"/>
    <p:sldId id="384" r:id="rId16"/>
    <p:sldId id="385" r:id="rId17"/>
    <p:sldId id="386" r:id="rId18"/>
    <p:sldId id="328" r:id="rId19"/>
    <p:sldId id="374" r:id="rId20"/>
    <p:sldId id="390" r:id="rId21"/>
    <p:sldId id="274" r:id="rId22"/>
    <p:sldId id="333" r:id="rId23"/>
    <p:sldId id="407" r:id="rId24"/>
    <p:sldId id="435" r:id="rId25"/>
    <p:sldId id="436" r:id="rId26"/>
    <p:sldId id="437" r:id="rId27"/>
    <p:sldId id="438" r:id="rId28"/>
    <p:sldId id="439" r:id="rId29"/>
    <p:sldId id="440" r:id="rId30"/>
    <p:sldId id="391" r:id="rId31"/>
    <p:sldId id="341" r:id="rId32"/>
    <p:sldId id="343" r:id="rId33"/>
    <p:sldId id="279" r:id="rId34"/>
    <p:sldId id="280" r:id="rId35"/>
    <p:sldId id="344" r:id="rId36"/>
    <p:sldId id="346" r:id="rId37"/>
    <p:sldId id="347" r:id="rId38"/>
    <p:sldId id="284" r:id="rId39"/>
    <p:sldId id="285" r:id="rId40"/>
    <p:sldId id="286" r:id="rId41"/>
    <p:sldId id="367" r:id="rId42"/>
    <p:sldId id="368" r:id="rId43"/>
    <p:sldId id="369" r:id="rId44"/>
    <p:sldId id="370" r:id="rId45"/>
    <p:sldId id="371" r:id="rId46"/>
    <p:sldId id="354" r:id="rId47"/>
    <p:sldId id="355" r:id="rId48"/>
    <p:sldId id="366" r:id="rId49"/>
    <p:sldId id="358" r:id="rId50"/>
    <p:sldId id="359" r:id="rId51"/>
    <p:sldId id="316" r:id="rId52"/>
    <p:sldId id="361" r:id="rId53"/>
    <p:sldId id="362" r:id="rId54"/>
    <p:sldId id="363" r:id="rId55"/>
    <p:sldId id="364" r:id="rId56"/>
    <p:sldId id="365" r:id="rId57"/>
    <p:sldId id="323" r:id="rId58"/>
    <p:sldId id="336" r:id="rId59"/>
    <p:sldId id="392" r:id="rId60"/>
    <p:sldId id="393" r:id="rId61"/>
    <p:sldId id="334" r:id="rId62"/>
    <p:sldId id="394" r:id="rId63"/>
    <p:sldId id="396" r:id="rId64"/>
    <p:sldId id="397" r:id="rId65"/>
    <p:sldId id="398" r:id="rId66"/>
    <p:sldId id="399" r:id="rId67"/>
    <p:sldId id="400" r:id="rId68"/>
    <p:sldId id="401" r:id="rId69"/>
    <p:sldId id="372" r:id="rId70"/>
    <p:sldId id="402" r:id="rId71"/>
    <p:sldId id="373" r:id="rId72"/>
    <p:sldId id="290" r:id="rId73"/>
    <p:sldId id="291" r:id="rId74"/>
    <p:sldId id="301" r:id="rId75"/>
    <p:sldId id="404" r:id="rId76"/>
    <p:sldId id="357" r:id="rId77"/>
    <p:sldId id="405" r:id="rId78"/>
    <p:sldId id="406" r:id="rId79"/>
    <p:sldId id="409" r:id="rId80"/>
    <p:sldId id="410" r:id="rId81"/>
    <p:sldId id="411" r:id="rId82"/>
    <p:sldId id="412" r:id="rId83"/>
    <p:sldId id="414" r:id="rId84"/>
    <p:sldId id="416" r:id="rId85"/>
    <p:sldId id="434" r:id="rId86"/>
    <p:sldId id="426" r:id="rId87"/>
    <p:sldId id="446" r:id="rId88"/>
    <p:sldId id="429" r:id="rId89"/>
    <p:sldId id="447" r:id="rId90"/>
    <p:sldId id="448" r:id="rId91"/>
    <p:sldId id="449" r:id="rId92"/>
    <p:sldId id="451" r:id="rId93"/>
    <p:sldId id="452" r:id="rId94"/>
    <p:sldId id="454" r:id="rId95"/>
    <p:sldId id="453" r:id="rId96"/>
    <p:sldId id="456" r:id="rId97"/>
    <p:sldId id="455" r:id="rId98"/>
    <p:sldId id="430" r:id="rId99"/>
    <p:sldId id="431" r:id="rId100"/>
    <p:sldId id="432" r:id="rId101"/>
    <p:sldId id="433" r:id="rId102"/>
    <p:sldId id="442" r:id="rId103"/>
    <p:sldId id="271" r:id="rId104"/>
    <p:sldId id="376" r:id="rId105"/>
    <p:sldId id="418" r:id="rId106"/>
    <p:sldId id="419" r:id="rId107"/>
    <p:sldId id="421" r:id="rId108"/>
    <p:sldId id="422" r:id="rId109"/>
    <p:sldId id="423" r:id="rId110"/>
    <p:sldId id="424" r:id="rId111"/>
    <p:sldId id="408" r:id="rId112"/>
    <p:sldId id="443" r:id="rId113"/>
    <p:sldId id="427" r:id="rId11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2D05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71" autoAdjust="0"/>
    <p:restoredTop sz="92512" autoAdjust="0"/>
  </p:normalViewPr>
  <p:slideViewPr>
    <p:cSldViewPr snapToObjects="1">
      <p:cViewPr>
        <p:scale>
          <a:sx n="150" d="100"/>
          <a:sy n="150" d="100"/>
        </p:scale>
        <p:origin x="2098" y="941"/>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presProps" Target="pres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11.03.2021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11.03.2021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as security researchers are well aware of the complexity of software systems and the attack surface they open up. However, oftentimes, its not clear how these attacks can affect our data to day lives. I will now provide one such concrete attack scenario that focuses on network-controlled medical implants. Two such examples are pacemakers and insulin pumps where the doctor can change vital parameters.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57313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who compromises the entire software stack, i.e., the OS, VM, browser can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958847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a:t>
            </a:r>
            <a:r>
              <a:rPr lang="en-US"/>
              <a:t>serious on</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observations, we can derive a set of requirements that are fundamental for the security of a remote </a:t>
            </a:r>
            <a:r>
              <a:rPr lang="en-US" dirty="0" err="1"/>
              <a:t>trausted</a:t>
            </a:r>
            <a:r>
              <a:rPr lang="en-US" dirty="0"/>
              <a:t> path</a:t>
            </a:r>
          </a:p>
        </p:txBody>
      </p:sp>
      <p:sp>
        <p:nvSpPr>
          <p:cNvPr id="4" name="Slide Number Placeholder 3"/>
          <p:cNvSpPr>
            <a:spLocks noGrp="1"/>
          </p:cNvSpPr>
          <p:nvPr>
            <p:ph type="sldNum" sz="quarter" idx="10"/>
          </p:nvPr>
        </p:nvSpPr>
        <p:spPr/>
        <p:txBody>
          <a:bodyPr/>
          <a:lstStyle/>
          <a:p>
            <a:fld id="{A51C0C35-A9A2-4EFD-9BAF-1E52E29E03D1}" type="slidenum">
              <a:rPr lang="de-CH" smtClean="0"/>
              <a:pPr/>
              <a:t>32</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33</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44</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50</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a:t>
            </a:r>
          </a:p>
          <a:p>
            <a:r>
              <a:rPr lang="en-US" baseline="0" dirty="0"/>
              <a:t>Platforms could be geographically separated.</a:t>
            </a:r>
          </a:p>
          <a:p>
            <a:r>
              <a:rPr lang="en-US" baseline="0" dirty="0"/>
              <a:t>Verifier still gets the proper output – a platform and a legitimate enclave.</a:t>
            </a:r>
          </a:p>
          <a:p>
            <a:r>
              <a:rPr lang="en-US" baseline="0" dirty="0"/>
              <a:t>She attest the attacker’s platform rather that the target platform</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applications have one critical aspect common in them, they all rely on the commodity OS, hypervisors, VMs and browser to interact with the remote systems. And the reliability of these systems are dependent on how the user provide input to them and perceive output.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71</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75</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76</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103</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104</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5.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165.png"/><Relationship Id="rId4" Type="http://schemas.openxmlformats.org/officeDocument/2006/relationships/image" Target="../media/image135.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5" Type="http://schemas.openxmlformats.org/officeDocument/2006/relationships/image" Target="../media/image151.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14.xml"/><Relationship Id="rId7" Type="http://schemas.openxmlformats.org/officeDocument/2006/relationships/image" Target="../media/image43.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jpeg"/><Relationship Id="rId7"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8.jpe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5" Type="http://schemas.openxmlformats.org/officeDocument/2006/relationships/image" Target="../media/image47.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5" Type="http://schemas.openxmlformats.org/officeDocument/2006/relationships/image" Target="../media/image47.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47.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37.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35.png"/><Relationship Id="rId16"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47.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 Id="rId14"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37.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35.png"/><Relationship Id="rId16"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47.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 Id="rId14" Type="http://schemas.openxmlformats.org/officeDocument/2006/relationships/image" Target="../media/image59.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35.png"/><Relationship Id="rId7" Type="http://schemas.openxmlformats.org/officeDocument/2006/relationships/image" Target="../media/image51.jpe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notesSlide" Target="../notesSlides/notesSlide16.xml"/><Relationship Id="rId16"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 Id="rId14"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5.png"/><Relationship Id="rId5" Type="http://schemas.openxmlformats.org/officeDocument/2006/relationships/image" Target="../media/image47.png"/><Relationship Id="rId10" Type="http://schemas.openxmlformats.org/officeDocument/2006/relationships/image" Target="../media/image32.png"/><Relationship Id="rId4" Type="http://schemas.openxmlformats.org/officeDocument/2006/relationships/image" Target="../media/image38.png"/><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1.png"/><Relationship Id="rId5" Type="http://schemas.microsoft.com/office/2007/relationships/hdphoto" Target="../media/hdphoto6.wdp"/><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35.png"/><Relationship Id="rId7"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37.png"/><Relationship Id="rId10" Type="http://schemas.openxmlformats.org/officeDocument/2006/relationships/image" Target="../media/image83.png"/><Relationship Id="rId4" Type="http://schemas.openxmlformats.org/officeDocument/2006/relationships/image" Target="../media/image78.png"/><Relationship Id="rId9" Type="http://schemas.openxmlformats.org/officeDocument/2006/relationships/image" Target="../media/image82.png"/></Relationships>
</file>

<file path=ppt/slides/_rels/slide3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85.png"/><Relationship Id="rId12" Type="http://schemas.openxmlformats.org/officeDocument/2006/relationships/image" Target="../media/image89.png"/><Relationship Id="rId17" Type="http://schemas.openxmlformats.org/officeDocument/2006/relationships/image" Target="../media/image91.png"/><Relationship Id="rId2" Type="http://schemas.openxmlformats.org/officeDocument/2006/relationships/image" Target="../media/image84.png"/><Relationship Id="rId16" Type="http://schemas.openxmlformats.org/officeDocument/2006/relationships/image" Target="../media/image90.png"/><Relationship Id="rId1" Type="http://schemas.openxmlformats.org/officeDocument/2006/relationships/slideLayout" Target="../slideLayouts/slideLayout5.xml"/><Relationship Id="rId6" Type="http://schemas.openxmlformats.org/officeDocument/2006/relationships/image" Target="../media/image32.png"/><Relationship Id="rId11" Type="http://schemas.openxmlformats.org/officeDocument/2006/relationships/image" Target="../media/image88.png"/><Relationship Id="rId5" Type="http://schemas.openxmlformats.org/officeDocument/2006/relationships/image" Target="../media/image78.png"/><Relationship Id="rId15" Type="http://schemas.openxmlformats.org/officeDocument/2006/relationships/image" Target="../media/image81.png"/><Relationship Id="rId10" Type="http://schemas.openxmlformats.org/officeDocument/2006/relationships/image" Target="../media/image87.png"/><Relationship Id="rId4" Type="http://schemas.openxmlformats.org/officeDocument/2006/relationships/image" Target="../media/image37.png"/><Relationship Id="rId9" Type="http://schemas.openxmlformats.org/officeDocument/2006/relationships/image" Target="../media/image86.png"/><Relationship Id="rId1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94.png"/><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95.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35.png"/><Relationship Id="rId7" Type="http://schemas.openxmlformats.org/officeDocument/2006/relationships/image" Target="../media/image94.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37.png"/><Relationship Id="rId9" Type="http://schemas.openxmlformats.org/officeDocument/2006/relationships/image" Target="../media/image91.png"/></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4.png"/><Relationship Id="rId3" Type="http://schemas.openxmlformats.org/officeDocument/2006/relationships/image" Target="../media/image81.png"/><Relationship Id="rId7" Type="http://schemas.openxmlformats.org/officeDocument/2006/relationships/image" Target="../media/image99.png"/><Relationship Id="rId12" Type="http://schemas.openxmlformats.org/officeDocument/2006/relationships/image" Target="../media/image103.png"/><Relationship Id="rId2" Type="http://schemas.openxmlformats.org/officeDocument/2006/relationships/image" Target="../media/image80.png"/><Relationship Id="rId1" Type="http://schemas.openxmlformats.org/officeDocument/2006/relationships/slideLayout" Target="../slideLayouts/slideLayout5.xml"/><Relationship Id="rId6" Type="http://schemas.openxmlformats.org/officeDocument/2006/relationships/image" Target="../media/image9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106.jpeg"/><Relationship Id="rId10" Type="http://schemas.openxmlformats.org/officeDocument/2006/relationships/image" Target="../media/image91.png"/><Relationship Id="rId4" Type="http://schemas.openxmlformats.org/officeDocument/2006/relationships/image" Target="../media/image97.png"/><Relationship Id="rId9" Type="http://schemas.openxmlformats.org/officeDocument/2006/relationships/image" Target="../media/image101.png"/><Relationship Id="rId14" Type="http://schemas.openxmlformats.org/officeDocument/2006/relationships/image" Target="../media/image105.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5.png"/><Relationship Id="rId7" Type="http://schemas.openxmlformats.org/officeDocument/2006/relationships/image" Target="../media/image52.png"/><Relationship Id="rId12" Type="http://schemas.openxmlformats.org/officeDocument/2006/relationships/image" Target="../media/image37.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5.png"/><Relationship Id="rId5" Type="http://schemas.openxmlformats.org/officeDocument/2006/relationships/image" Target="../media/image47.png"/><Relationship Id="rId10" Type="http://schemas.openxmlformats.org/officeDocument/2006/relationships/image" Target="../media/image32.png"/><Relationship Id="rId4" Type="http://schemas.openxmlformats.org/officeDocument/2006/relationships/image" Target="../media/image38.png"/><Relationship Id="rId9" Type="http://schemas.openxmlformats.org/officeDocument/2006/relationships/image" Target="../media/image54.png"/></Relationships>
</file>

<file path=ppt/slides/_rels/slide5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5.png"/><Relationship Id="rId7" Type="http://schemas.openxmlformats.org/officeDocument/2006/relationships/image" Target="../media/image51.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s>
</file>

<file path=ppt/slides/_rels/slide53.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notesSlide" Target="../notesSlides/notesSlide27.xml"/><Relationship Id="rId7" Type="http://schemas.openxmlformats.org/officeDocument/2006/relationships/image" Target="../media/image43.png"/><Relationship Id="rId12" Type="http://schemas.openxmlformats.org/officeDocument/2006/relationships/image" Target="../media/image114.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09.png"/><Relationship Id="rId11" Type="http://schemas.openxmlformats.org/officeDocument/2006/relationships/image" Target="../media/image113.png"/><Relationship Id="rId5" Type="http://schemas.openxmlformats.org/officeDocument/2006/relationships/image" Target="../media/image108.png"/><Relationship Id="rId10" Type="http://schemas.openxmlformats.org/officeDocument/2006/relationships/image" Target="../media/image112.png"/><Relationship Id="rId4" Type="http://schemas.openxmlformats.org/officeDocument/2006/relationships/image" Target="../media/image107.png"/><Relationship Id="rId9" Type="http://schemas.openxmlformats.org/officeDocument/2006/relationships/image" Target="../media/image111.png"/><Relationship Id="rId14" Type="http://schemas.openxmlformats.org/officeDocument/2006/relationships/image" Target="../media/image116.png"/></Relationships>
</file>

<file path=ppt/slides/_rels/slide5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notesSlide" Target="../notesSlides/notesSlide28.xml"/><Relationship Id="rId7" Type="http://schemas.openxmlformats.org/officeDocument/2006/relationships/image" Target="../media/image110.png"/><Relationship Id="rId12" Type="http://schemas.openxmlformats.org/officeDocument/2006/relationships/image" Target="../media/image122.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40.png"/><Relationship Id="rId11" Type="http://schemas.openxmlformats.org/officeDocument/2006/relationships/image" Target="../media/image116.png"/><Relationship Id="rId5" Type="http://schemas.openxmlformats.org/officeDocument/2006/relationships/image" Target="../media/image118.png"/><Relationship Id="rId10" Type="http://schemas.openxmlformats.org/officeDocument/2006/relationships/image" Target="../media/image121.png"/><Relationship Id="rId4" Type="http://schemas.openxmlformats.org/officeDocument/2006/relationships/image" Target="../media/image117.png"/><Relationship Id="rId9" Type="http://schemas.openxmlformats.org/officeDocument/2006/relationships/image" Target="../media/image120.png"/></Relationships>
</file>

<file path=ppt/slides/_rels/slide5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29.xml"/><Relationship Id="rId7" Type="http://schemas.openxmlformats.org/officeDocument/2006/relationships/image" Target="../media/image123.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110.png"/><Relationship Id="rId11" Type="http://schemas.openxmlformats.org/officeDocument/2006/relationships/image" Target="../media/image119.png"/><Relationship Id="rId5" Type="http://schemas.openxmlformats.org/officeDocument/2006/relationships/image" Target="../media/image118.png"/><Relationship Id="rId10" Type="http://schemas.openxmlformats.org/officeDocument/2006/relationships/image" Target="../media/image40.png"/><Relationship Id="rId4" Type="http://schemas.openxmlformats.org/officeDocument/2006/relationships/image" Target="../media/image117.png"/><Relationship Id="rId9" Type="http://schemas.openxmlformats.org/officeDocument/2006/relationships/image" Target="../media/image44.png"/></Relationships>
</file>

<file path=ppt/slides/_rels/slide5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17.png"/><Relationship Id="rId7"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23.png"/><Relationship Id="rId5" Type="http://schemas.openxmlformats.org/officeDocument/2006/relationships/image" Target="../media/image110.png"/><Relationship Id="rId4" Type="http://schemas.openxmlformats.org/officeDocument/2006/relationships/image" Target="../media/image118.png"/><Relationship Id="rId9" Type="http://schemas.openxmlformats.org/officeDocument/2006/relationships/image" Target="../media/image119.png"/></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23.png"/><Relationship Id="rId4" Type="http://schemas.openxmlformats.org/officeDocument/2006/relationships/image" Target="../media/image11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11.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23.png"/><Relationship Id="rId5" Type="http://schemas.openxmlformats.org/officeDocument/2006/relationships/image" Target="../media/image119.png"/><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23.png"/><Relationship Id="rId4" Type="http://schemas.openxmlformats.org/officeDocument/2006/relationships/image" Target="../media/image1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2.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111.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23.png"/><Relationship Id="rId5" Type="http://schemas.openxmlformats.org/officeDocument/2006/relationships/image" Target="../media/image119.png"/><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40.png"/><Relationship Id="rId7" Type="http://schemas.openxmlformats.org/officeDocument/2006/relationships/image" Target="../media/image117.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23.png"/><Relationship Id="rId4" Type="http://schemas.openxmlformats.org/officeDocument/2006/relationships/image" Target="../media/image119.png"/><Relationship Id="rId9" Type="http://schemas.openxmlformats.org/officeDocument/2006/relationships/image" Target="../media/image110.png"/></Relationships>
</file>

<file path=ppt/slides/_rels/slide6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36.xml"/><Relationship Id="rId7" Type="http://schemas.openxmlformats.org/officeDocument/2006/relationships/image" Target="../media/image123.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110.png"/><Relationship Id="rId5" Type="http://schemas.openxmlformats.org/officeDocument/2006/relationships/image" Target="../media/image118.png"/><Relationship Id="rId10" Type="http://schemas.openxmlformats.org/officeDocument/2006/relationships/image" Target="../media/image119.png"/><Relationship Id="rId4" Type="http://schemas.openxmlformats.org/officeDocument/2006/relationships/image" Target="../media/image117.png"/><Relationship Id="rId9" Type="http://schemas.openxmlformats.org/officeDocument/2006/relationships/image" Target="../media/image40.png"/></Relationships>
</file>

<file path=ppt/slides/_rels/slide63.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26.png"/><Relationship Id="rId3" Type="http://schemas.openxmlformats.org/officeDocument/2006/relationships/notesSlide" Target="../notesSlides/notesSlide37.xml"/><Relationship Id="rId7" Type="http://schemas.openxmlformats.org/officeDocument/2006/relationships/image" Target="../media/image123.png"/><Relationship Id="rId12" Type="http://schemas.openxmlformats.org/officeDocument/2006/relationships/image" Target="../media/image125.png"/><Relationship Id="rId2" Type="http://schemas.openxmlformats.org/officeDocument/2006/relationships/slideLayout" Target="../slideLayouts/slideLayout5.xml"/><Relationship Id="rId16" Type="http://schemas.openxmlformats.org/officeDocument/2006/relationships/image" Target="../media/image115.png"/><Relationship Id="rId1" Type="http://schemas.openxmlformats.org/officeDocument/2006/relationships/tags" Target="../tags/tag8.xml"/><Relationship Id="rId6" Type="http://schemas.openxmlformats.org/officeDocument/2006/relationships/image" Target="../media/image110.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7.png"/><Relationship Id="rId9" Type="http://schemas.openxmlformats.org/officeDocument/2006/relationships/image" Target="../media/image40.png"/><Relationship Id="rId14" Type="http://schemas.openxmlformats.org/officeDocument/2006/relationships/image" Target="../media/image108.png"/></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png"/><Relationship Id="rId4" Type="http://schemas.microsoft.com/office/2007/relationships/hdphoto" Target="../media/hdphoto7.wdp"/></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28.png"/><Relationship Id="rId5" Type="http://schemas.openxmlformats.org/officeDocument/2006/relationships/image" Target="../media/image300.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129.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110.png"/><Relationship Id="rId5" Type="http://schemas.openxmlformats.org/officeDocument/2006/relationships/image" Target="../media/image133.png"/><Relationship Id="rId4" Type="http://schemas.openxmlformats.org/officeDocument/2006/relationships/image" Target="../media/image132.png"/></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23.png"/><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5.png"/><Relationship Id="rId7" Type="http://schemas.openxmlformats.org/officeDocument/2006/relationships/image" Target="../media/image51.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8.png"/><Relationship Id="rId3" Type="http://schemas.openxmlformats.org/officeDocument/2006/relationships/image" Target="../media/image35.png"/><Relationship Id="rId7" Type="http://schemas.openxmlformats.org/officeDocument/2006/relationships/image" Target="../media/image51.jpeg"/><Relationship Id="rId12" Type="http://schemas.openxmlformats.org/officeDocument/2006/relationships/image" Target="../media/image57.png"/><Relationship Id="rId2" Type="http://schemas.openxmlformats.org/officeDocument/2006/relationships/image" Target="../media/image1350.png"/><Relationship Id="rId16"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 Id="rId14" Type="http://schemas.openxmlformats.org/officeDocument/2006/relationships/image" Target="../media/image59.png"/></Relationships>
</file>

<file path=ppt/slides/_rels/slide71.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60.png"/><Relationship Id="rId10" Type="http://schemas.openxmlformats.org/officeDocument/2006/relationships/image" Target="../media/image139.png"/><Relationship Id="rId4" Type="http://schemas.openxmlformats.org/officeDocument/2006/relationships/image" Target="../media/image59.png"/><Relationship Id="rId9" Type="http://schemas.openxmlformats.org/officeDocument/2006/relationships/image" Target="../media/image138.png"/><Relationship Id="rId14" Type="http://schemas.openxmlformats.org/officeDocument/2006/relationships/image" Target="../media/image122.png"/></Relationships>
</file>

<file path=ppt/slides/_rels/slide72.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60.png"/><Relationship Id="rId10" Type="http://schemas.openxmlformats.org/officeDocument/2006/relationships/image" Target="../media/image139.png"/><Relationship Id="rId4" Type="http://schemas.openxmlformats.org/officeDocument/2006/relationships/image" Target="../media/image59.png"/><Relationship Id="rId9" Type="http://schemas.openxmlformats.org/officeDocument/2006/relationships/image" Target="../media/image138.png"/><Relationship Id="rId14" Type="http://schemas.openxmlformats.org/officeDocument/2006/relationships/image" Target="../media/image122.png"/></Relationships>
</file>

<file path=ppt/slides/_rels/slide73.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22.png"/><Relationship Id="rId3" Type="http://schemas.openxmlformats.org/officeDocument/2006/relationships/image" Target="../media/image59.png"/><Relationship Id="rId7" Type="http://schemas.openxmlformats.org/officeDocument/2006/relationships/image" Target="../media/image137.png"/><Relationship Id="rId12" Type="http://schemas.openxmlformats.org/officeDocument/2006/relationships/image" Target="../media/image142.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0" Type="http://schemas.openxmlformats.org/officeDocument/2006/relationships/image" Target="../media/image140.png"/><Relationship Id="rId4" Type="http://schemas.openxmlformats.org/officeDocument/2006/relationships/image" Target="../media/image60.png"/><Relationship Id="rId9" Type="http://schemas.openxmlformats.org/officeDocument/2006/relationships/image" Target="../media/image139.png"/></Relationships>
</file>

<file path=ppt/slides/_rels/slide74.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60.png"/><Relationship Id="rId10" Type="http://schemas.openxmlformats.org/officeDocument/2006/relationships/image" Target="../media/image139.png"/><Relationship Id="rId4" Type="http://schemas.openxmlformats.org/officeDocument/2006/relationships/image" Target="../media/image59.png"/><Relationship Id="rId9" Type="http://schemas.openxmlformats.org/officeDocument/2006/relationships/image" Target="../media/image138.png"/><Relationship Id="rId14" Type="http://schemas.openxmlformats.org/officeDocument/2006/relationships/image" Target="../media/image122.png"/></Relationships>
</file>

<file path=ppt/slides/_rels/slide7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40.png"/><Relationship Id="rId12" Type="http://schemas.openxmlformats.org/officeDocument/2006/relationships/image" Target="../media/image141.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139.png"/><Relationship Id="rId11" Type="http://schemas.openxmlformats.org/officeDocument/2006/relationships/image" Target="../media/image136.png"/><Relationship Id="rId5" Type="http://schemas.openxmlformats.org/officeDocument/2006/relationships/image" Target="../media/image138.png"/><Relationship Id="rId10" Type="http://schemas.openxmlformats.org/officeDocument/2006/relationships/image" Target="../media/image59.png"/><Relationship Id="rId4" Type="http://schemas.openxmlformats.org/officeDocument/2006/relationships/image" Target="../media/image137.png"/><Relationship Id="rId9" Type="http://schemas.openxmlformats.org/officeDocument/2006/relationships/image" Target="../media/image60.png"/><Relationship Id="rId14" Type="http://schemas.openxmlformats.org/officeDocument/2006/relationships/image" Target="../media/image122.png"/></Relationships>
</file>

<file path=ppt/slides/_rels/slide7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48.png"/><Relationship Id="rId3" Type="http://schemas.openxmlformats.org/officeDocument/2006/relationships/image" Target="../media/image137.png"/><Relationship Id="rId7" Type="http://schemas.openxmlformats.org/officeDocument/2006/relationships/image" Target="../media/image135.png"/><Relationship Id="rId12" Type="http://schemas.openxmlformats.org/officeDocument/2006/relationships/image" Target="../media/image122.png"/><Relationship Id="rId17" Type="http://schemas.openxmlformats.org/officeDocument/2006/relationships/image" Target="../media/image136.png"/><Relationship Id="rId2" Type="http://schemas.openxmlformats.org/officeDocument/2006/relationships/image" Target="../media/image144.png"/><Relationship Id="rId16" Type="http://schemas.openxmlformats.org/officeDocument/2006/relationships/image" Target="../media/image59.png"/><Relationship Id="rId1" Type="http://schemas.openxmlformats.org/officeDocument/2006/relationships/slideLayout" Target="../slideLayouts/slideLayout5.xml"/><Relationship Id="rId6" Type="http://schemas.openxmlformats.org/officeDocument/2006/relationships/image" Target="../media/image147.png"/><Relationship Id="rId11" Type="http://schemas.openxmlformats.org/officeDocument/2006/relationships/image" Target="../media/image142.png"/><Relationship Id="rId5" Type="http://schemas.openxmlformats.org/officeDocument/2006/relationships/image" Target="../media/image146.png"/><Relationship Id="rId15" Type="http://schemas.openxmlformats.org/officeDocument/2006/relationships/image" Target="../media/image150.png"/><Relationship Id="rId10" Type="http://schemas.openxmlformats.org/officeDocument/2006/relationships/image" Target="../media/image141.png"/><Relationship Id="rId4" Type="http://schemas.openxmlformats.org/officeDocument/2006/relationships/image" Target="../media/image145.png"/><Relationship Id="rId9" Type="http://schemas.openxmlformats.org/officeDocument/2006/relationships/image" Target="../media/image47.png"/><Relationship Id="rId14" Type="http://schemas.openxmlformats.org/officeDocument/2006/relationships/image" Target="../media/image149.png"/></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51.png"/><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7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5.xml"/><Relationship Id="rId4" Type="http://schemas.openxmlformats.org/officeDocument/2006/relationships/image" Target="../media/image154.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26.tmp"/></Relationships>
</file>

<file path=ppt/slides/_rels/slide8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5.xml"/><Relationship Id="rId4" Type="http://schemas.openxmlformats.org/officeDocument/2006/relationships/image" Target="../media/image152.png"/></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60.png"/><Relationship Id="rId1" Type="http://schemas.openxmlformats.org/officeDocument/2006/relationships/slideLayout" Target="../slideLayouts/slideLayout5.xml"/><Relationship Id="rId4" Type="http://schemas.openxmlformats.org/officeDocument/2006/relationships/image" Target="../media/image135.png"/></Relationships>
</file>

<file path=ppt/slides/_rels/slide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155.png"/><Relationship Id="rId5" Type="http://schemas.openxmlformats.org/officeDocument/2006/relationships/image" Target="../media/image147.png"/><Relationship Id="rId4" Type="http://schemas.openxmlformats.org/officeDocument/2006/relationships/image" Target="../media/image111.png"/></Relationships>
</file>

<file path=ppt/slides/_rels/slide8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47.png"/><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image" Target="../media/image155.png"/><Relationship Id="rId4" Type="http://schemas.openxmlformats.org/officeDocument/2006/relationships/image" Target="../media/image139.pn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28.jpeg"/><Relationship Id="rId5" Type="http://schemas.openxmlformats.org/officeDocument/2006/relationships/image" Target="../media/image23.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59.png"/><Relationship Id="rId4" Type="http://schemas.openxmlformats.org/officeDocument/2006/relationships/image" Target="../media/image158.png"/></Relationships>
</file>

<file path=ppt/slides/_rels/slide9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5.xml"/><Relationship Id="rId5" Type="http://schemas.openxmlformats.org/officeDocument/2006/relationships/image" Target="../media/image163.png"/><Relationship Id="rId4" Type="http://schemas.openxmlformats.org/officeDocument/2006/relationships/image" Target="../media/image16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87892ED-D2D0-488F-BCEA-9F7EF4F9435A}" type="datetime1">
              <a:rPr lang="en-US" smtClean="0"/>
              <a:t>3/11/2021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Footer Placeholder 3">
            <a:extLst>
              <a:ext uri="{FF2B5EF4-FFF2-40B4-BE49-F238E27FC236}">
                <a16:creationId xmlns:a16="http://schemas.microsoft.com/office/drawing/2014/main" id="{464D7BCA-51B0-4DAE-A5D3-D4272BA569CD}"/>
              </a:ext>
            </a:extLst>
          </p:cNvPr>
          <p:cNvSpPr txBox="1">
            <a:spLocks/>
          </p:cNvSpPr>
          <p:nvPr/>
        </p:nvSpPr>
        <p:spPr>
          <a:xfrm>
            <a:off x="6094413" y="6280212"/>
            <a:ext cx="4631883" cy="505754"/>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967938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A2337A7-5DB8-4156-8C7A-C0DDC34D1924}" type="datetime1">
              <a:rPr lang="en-US" smtClean="0"/>
              <a:t>3/11/2021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11</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4075919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3/11/2021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643555" y="290340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643555" y="3455685"/>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299820" y="3455685"/>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12619" y="344978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533950" y="4623085"/>
            <a:ext cx="1697901" cy="369332"/>
          </a:xfrm>
          <a:prstGeom prst="rect">
            <a:avLst/>
          </a:prstGeom>
        </p:spPr>
        <p:txBody>
          <a:bodyPr wrap="none">
            <a:spAutoFit/>
          </a:bodyPr>
          <a:lstStyle/>
          <a:p>
            <a:r>
              <a:rPr lang="en-US" dirty="0"/>
              <a:t>Remote server</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3/11/2021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14</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3/11/2021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3/11/2021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3/11/2021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324179" y="1307704"/>
            <a:ext cx="11560969" cy="5156991"/>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1"/>
          <a:stretch>
            <a:fillRect/>
          </a:stretch>
        </p:blipFill>
        <p:spPr>
          <a:xfrm>
            <a:off x="1400836" y="1736404"/>
            <a:ext cx="3493960" cy="308496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12"/>
          <a:stretch>
            <a:fillRect/>
          </a:stretch>
        </p:blipFill>
        <p:spPr>
          <a:xfrm>
            <a:off x="6486474" y="1736859"/>
            <a:ext cx="3581400" cy="3084967"/>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3/11/2021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3/11/2021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Attack Surface</a:t>
            </a:r>
          </a:p>
        </p:txBody>
      </p:sp>
      <p:sp>
        <p:nvSpPr>
          <p:cNvPr id="10" name="Rectangle 9">
            <a:extLst>
              <a:ext uri="{FF2B5EF4-FFF2-40B4-BE49-F238E27FC236}">
                <a16:creationId xmlns:a16="http://schemas.microsoft.com/office/drawing/2014/main" id="{7000C902-C51B-4C00-9DB7-1D7E6687916D}"/>
              </a:ext>
            </a:extLst>
          </p:cNvPr>
          <p:cNvSpPr/>
          <p:nvPr/>
        </p:nvSpPr>
        <p:spPr>
          <a:xfrm>
            <a:off x="668335" y="3345400"/>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773" y="2267299"/>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180310" y="2190524"/>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271613" y="2240858"/>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7733371" y="2291476"/>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9960823" y="2247497"/>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343400"/>
            <a:ext cx="11537950" cy="1893886"/>
          </a:xfrm>
        </p:spPr>
        <p:txBody>
          <a:bodyPr/>
          <a:lstStyle/>
          <a:p>
            <a:r>
              <a:rPr lang="en-US" dirty="0"/>
              <a:t>CPU microcode</a:t>
            </a:r>
          </a:p>
          <a:p>
            <a:r>
              <a:rPr lang="en-US" dirty="0"/>
              <a:t>Device firmware</a:t>
            </a:r>
          </a:p>
          <a:p>
            <a:r>
              <a:rPr lang="en-US" dirty="0"/>
              <a:t>Device drivers</a:t>
            </a:r>
          </a:p>
          <a:p>
            <a:r>
              <a:rPr lang="en-US" dirty="0"/>
              <a:t>….</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9166" t="9938" r="29166" b="10697"/>
          <a:stretch/>
        </p:blipFill>
        <p:spPr>
          <a:xfrm>
            <a:off x="1216533" y="2240858"/>
            <a:ext cx="972000" cy="97200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42" presetClass="path" presetSubtype="0" accel="50000" decel="50000" fill="hold" grpId="0" nodeType="withEffect">
                                  <p:stCondLst>
                                    <p:cond delay="0"/>
                                  </p:stCondLst>
                                  <p:childTnLst>
                                    <p:animMotion origin="layout" path="M 5.84864E-7 2.59259E-6 L 0.01094 2.59259E-6 " pathEditMode="relative" rAng="0" ptsTypes="AA">
                                      <p:cBhvr>
                                        <p:cTn id="25" dur="2000" fill="hold"/>
                                        <p:tgtEl>
                                          <p:spTgt spid="50"/>
                                        </p:tgtEl>
                                        <p:attrNameLst>
                                          <p:attrName>ppt_x</p:attrName>
                                          <p:attrName>ppt_y</p:attrName>
                                        </p:attrNameLst>
                                      </p:cBhvr>
                                      <p:rCtr x="547"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accel="50000" decel="50000" fill="hold" grpId="0" nodeType="withEffect">
                                  <p:stCondLst>
                                    <p:cond delay="0"/>
                                  </p:stCondLst>
                                  <p:childTnLst>
                                    <p:animMotion origin="layout" path="M -3.82181E-6 -2.59259E-6 L 0.03413 0.00162 " pathEditMode="relative" rAng="0" ptsTypes="AA">
                                      <p:cBhvr>
                                        <p:cTn id="31" dur="500" fill="hold"/>
                                        <p:tgtEl>
                                          <p:spTgt spid="51"/>
                                        </p:tgtEl>
                                        <p:attrNameLst>
                                          <p:attrName>ppt_x</p:attrName>
                                          <p:attrName>ppt_y</p:attrName>
                                        </p:attrNameLst>
                                      </p:cBhvr>
                                      <p:rCtr x="1706" y="69"/>
                                    </p:animMotion>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3000"/>
                            </p:stCondLst>
                            <p:childTnLst>
                              <p:par>
                                <p:cTn id="37" presetID="42" presetClass="path" presetSubtype="0" accel="50000" decel="50000" fill="hold" nodeType="afterEffect">
                                  <p:stCondLst>
                                    <p:cond delay="0"/>
                                  </p:stCondLst>
                                  <p:childTnLst>
                                    <p:animMotion origin="layout" path="M -2.44887E-7 -4.07407E-6 L -0.01967 0.40301 " pathEditMode="relative" rAng="0" ptsTypes="AA">
                                      <p:cBhvr>
                                        <p:cTn id="38" dur="1000" fill="hold"/>
                                        <p:tgtEl>
                                          <p:spTgt spid="68"/>
                                        </p:tgtEl>
                                        <p:attrNameLst>
                                          <p:attrName>ppt_x</p:attrName>
                                          <p:attrName>ppt_y</p:attrName>
                                        </p:attrNameLst>
                                      </p:cBhvr>
                                      <p:rCtr x="-990" y="20139"/>
                                    </p:animMotion>
                                  </p:childTnLst>
                                </p:cTn>
                              </p:par>
                            </p:childTnLst>
                          </p:cTn>
                        </p:par>
                        <p:par>
                          <p:cTn id="39" fill="hold">
                            <p:stCondLst>
                              <p:cond delay="4000"/>
                            </p:stCondLst>
                            <p:childTnLst>
                              <p:par>
                                <p:cTn id="40" presetID="27" presetClass="emph" presetSubtype="0" fill="remove" grpId="0" nodeType="afterEffect">
                                  <p:stCondLst>
                                    <p:cond delay="0"/>
                                  </p:stCondLst>
                                  <p:childTnLst>
                                    <p:animClr clrSpc="rgb" dir="cw">
                                      <p:cBhvr override="childStyle">
                                        <p:cTn id="41" dur="250" autoRev="1" fill="remove"/>
                                        <p:tgtEl>
                                          <p:spTgt spid="27"/>
                                        </p:tgtEl>
                                        <p:attrNameLst>
                                          <p:attrName>style.color</p:attrName>
                                        </p:attrNameLst>
                                      </p:cBhvr>
                                      <p:to>
                                        <a:srgbClr val="FF9966"/>
                                      </p:to>
                                    </p:animClr>
                                    <p:animClr clrSpc="rgb" dir="cw">
                                      <p:cBhvr>
                                        <p:cTn id="42" dur="250" autoRev="1" fill="remove"/>
                                        <p:tgtEl>
                                          <p:spTgt spid="27"/>
                                        </p:tgtEl>
                                        <p:attrNameLst>
                                          <p:attrName>fillcolor</p:attrName>
                                        </p:attrNameLst>
                                      </p:cBhvr>
                                      <p:to>
                                        <a:srgbClr val="FF9966"/>
                                      </p:to>
                                    </p:animClr>
                                    <p:set>
                                      <p:cBhvr>
                                        <p:cTn id="43" dur="250" autoRev="1" fill="remove"/>
                                        <p:tgtEl>
                                          <p:spTgt spid="27"/>
                                        </p:tgtEl>
                                        <p:attrNameLst>
                                          <p:attrName>fill.type</p:attrName>
                                        </p:attrNameLst>
                                      </p:cBhvr>
                                      <p:to>
                                        <p:strVal val="solid"/>
                                      </p:to>
                                    </p:set>
                                    <p:set>
                                      <p:cBhvr>
                                        <p:cTn id="44"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0"/>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51</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52</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3/11/2021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3/11/2021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3/11/2021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67</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3/11/2021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68</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grpSp>
        <p:nvGrpSpPr>
          <p:cNvPr id="29" name="Group 28">
            <a:extLst>
              <a:ext uri="{FF2B5EF4-FFF2-40B4-BE49-F238E27FC236}">
                <a16:creationId xmlns:a16="http://schemas.microsoft.com/office/drawing/2014/main" id="{E19CEA49-6AD3-450A-8532-678E8FAA0E66}"/>
              </a:ext>
            </a:extLst>
          </p:cNvPr>
          <p:cNvGrpSpPr/>
          <p:nvPr/>
        </p:nvGrpSpPr>
        <p:grpSpPr>
          <a:xfrm>
            <a:off x="2744170" y="2294839"/>
            <a:ext cx="1162839" cy="1071859"/>
            <a:chOff x="2454472" y="621868"/>
            <a:chExt cx="761394" cy="701823"/>
          </a:xfrm>
        </p:grpSpPr>
        <p:pic>
          <p:nvPicPr>
            <p:cNvPr id="31" name="Picture 30">
              <a:extLst>
                <a:ext uri="{FF2B5EF4-FFF2-40B4-BE49-F238E27FC236}">
                  <a16:creationId xmlns:a16="http://schemas.microsoft.com/office/drawing/2014/main" id="{48E2C617-BFC6-4725-8165-C6093C59193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34" name="Picture 33">
              <a:extLst>
                <a:ext uri="{FF2B5EF4-FFF2-40B4-BE49-F238E27FC236}">
                  <a16:creationId xmlns:a16="http://schemas.microsoft.com/office/drawing/2014/main" id="{BD594452-9971-4101-A1EF-2FA31F0821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36" name="TextBox 35">
            <a:extLst>
              <a:ext uri="{FF2B5EF4-FFF2-40B4-BE49-F238E27FC236}">
                <a16:creationId xmlns:a16="http://schemas.microsoft.com/office/drawing/2014/main" id="{79BEB831-B062-4B51-9294-D416C081C966}"/>
              </a:ext>
            </a:extLst>
          </p:cNvPr>
          <p:cNvSpPr txBox="1"/>
          <p:nvPr/>
        </p:nvSpPr>
        <p:spPr>
          <a:xfrm>
            <a:off x="2214886" y="3442088"/>
            <a:ext cx="2286000" cy="338554"/>
          </a:xfrm>
          <a:prstGeom prst="rect">
            <a:avLst/>
          </a:prstGeom>
          <a:noFill/>
        </p:spPr>
        <p:txBody>
          <a:bodyPr wrap="square" rtlCol="0">
            <a:spAutoFit/>
          </a:bodyPr>
          <a:lstStyle/>
          <a:p>
            <a:pPr algn="ctr"/>
            <a:r>
              <a:rPr lang="en-US" sz="1600" dirty="0"/>
              <a:t>Driver</a:t>
            </a:r>
          </a:p>
        </p:txBody>
      </p:sp>
      <p:sp>
        <p:nvSpPr>
          <p:cNvPr id="37" name="Rectangle 36">
            <a:extLst>
              <a:ext uri="{FF2B5EF4-FFF2-40B4-BE49-F238E27FC236}">
                <a16:creationId xmlns:a16="http://schemas.microsoft.com/office/drawing/2014/main" id="{D9D50566-AFD8-495A-BD78-B33677460CA1}"/>
              </a:ext>
            </a:extLst>
          </p:cNvPr>
          <p:cNvSpPr/>
          <p:nvPr/>
        </p:nvSpPr>
        <p:spPr>
          <a:xfrm>
            <a:off x="2492118" y="2182911"/>
            <a:ext cx="1805653"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F924A17-65C1-4DFC-B6A1-FDE1E53E0B73}"/>
              </a:ext>
            </a:extLst>
          </p:cNvPr>
          <p:cNvCxnSpPr>
            <a:cxnSpLocks/>
            <a:stCxn id="37" idx="3"/>
            <a:endCxn id="38" idx="1"/>
          </p:cNvCxnSpPr>
          <p:nvPr/>
        </p:nvCxnSpPr>
        <p:spPr>
          <a:xfrm>
            <a:off x="4297771" y="3080588"/>
            <a:ext cx="1055342" cy="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850" y="4318467"/>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3096480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36926073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3946127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8926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3401296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5254920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25086051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4190086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endParaRPr lang="en-US" dirty="0"/>
          </a:p>
          <a:p>
            <a:r>
              <a:rPr lang="en-US" dirty="0"/>
              <a:t>Shared memory communication</a:t>
            </a:r>
          </a:p>
          <a:p>
            <a:endParaRPr lang="en-US" dirty="0"/>
          </a:p>
          <a:p>
            <a:endParaRPr lang="en-US" dirty="0"/>
          </a:p>
          <a:p>
            <a:r>
              <a:rPr lang="en-US" dirty="0"/>
              <a:t>Platform awareness</a:t>
            </a:r>
          </a:p>
          <a:p>
            <a:endParaRPr lang="en-US" dirty="0"/>
          </a:p>
          <a:p>
            <a:endParaRPr lang="en-US"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animEffect transition="in" filter="fade">
                                      <p:cBhvr>
                                        <p:cTn id="25"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78581" y="6297548"/>
            <a:ext cx="10439400" cy="461665"/>
          </a:xfrm>
          <a:prstGeom prst="rect">
            <a:avLst/>
          </a:prstGeom>
        </p:spPr>
        <p:txBody>
          <a:bodyPr wrap="square">
            <a:spAutoFit/>
          </a:bodyPr>
          <a:lstStyle/>
          <a:p>
            <a:r>
              <a:rPr lang="en-US" sz="800" dirty="0">
                <a:latin typeface="Arial" panose="020B0604020202020204" pitchFamily="34" charset="0"/>
              </a:rPr>
              <a:t>* Florian </a:t>
            </a:r>
            <a:r>
              <a:rPr lang="en-US" sz="800" dirty="0" err="1">
                <a:latin typeface="Arial" panose="020B0604020202020204" pitchFamily="34" charset="0"/>
              </a:rPr>
              <a:t>Zaruba</a:t>
            </a:r>
            <a:r>
              <a:rPr lang="en-US" sz="800" dirty="0">
                <a:latin typeface="Arial" panose="020B0604020202020204" pitchFamily="34" charset="0"/>
              </a:rPr>
              <a:t> et. al. 2020. A 4096-core RISC-</a:t>
            </a:r>
            <a:r>
              <a:rPr lang="en-US" sz="800" dirty="0" err="1">
                <a:latin typeface="Arial" panose="020B0604020202020204" pitchFamily="34" charset="0"/>
              </a:rPr>
              <a:t>VChiplet</a:t>
            </a:r>
            <a:r>
              <a:rPr lang="en-US" sz="800" dirty="0">
                <a:latin typeface="Arial" panose="020B0604020202020204" pitchFamily="34" charset="0"/>
              </a:rPr>
              <a:t> Architecture for Ultra-efficient Floating-point Computing. In2020 </a:t>
            </a:r>
            <a:r>
              <a:rPr lang="en-US" sz="800" dirty="0" err="1">
                <a:latin typeface="Arial" panose="020B0604020202020204" pitchFamily="34" charset="0"/>
              </a:rPr>
              <a:t>IEEEHot</a:t>
            </a:r>
            <a:r>
              <a:rPr lang="en-US" sz="800" dirty="0">
                <a:latin typeface="Arial" panose="020B0604020202020204" pitchFamily="34" charset="0"/>
              </a:rPr>
              <a:t> Chips 32 Symposium (HCS). IEEE Computer Society, 1–24.</a:t>
            </a:r>
          </a:p>
          <a:p>
            <a:endParaRPr lang="en-US" sz="800" dirty="0">
              <a:latin typeface="Arial" panose="020B0604020202020204" pitchFamily="34" charset="0"/>
            </a:endParaRPr>
          </a:p>
          <a:p>
            <a:r>
              <a:rPr lang="en-US" sz="800" dirty="0"/>
              <a:t>** F. </a:t>
            </a:r>
            <a:r>
              <a:rPr lang="en-US" sz="800" dirty="0" err="1"/>
              <a:t>Zaruba</a:t>
            </a:r>
            <a:r>
              <a:rPr lang="en-US" sz="800" dirty="0"/>
              <a:t> </a:t>
            </a:r>
            <a:r>
              <a:rPr lang="en-US" sz="800"/>
              <a:t>et</a:t>
            </a:r>
            <a:r>
              <a:rPr lang="en-US" sz="800" dirty="0"/>
              <a: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3/11/2021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17370</TotalTime>
  <Words>4522</Words>
  <Application>Microsoft Office PowerPoint</Application>
  <PresentationFormat>Custom</PresentationFormat>
  <Paragraphs>1371</Paragraphs>
  <Slides>105</Slides>
  <Notes>45</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105</vt:i4>
      </vt:variant>
    </vt:vector>
  </HeadingPairs>
  <TitlesOfParts>
    <vt:vector size="11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Attack Surface</vt:lpstr>
      <vt:lpstr>Attacks</vt:lpstr>
      <vt:lpstr>Attacks</vt:lpstr>
      <vt:lpstr>Attacks</vt:lpstr>
      <vt:lpstr>Attacks</vt:lpstr>
      <vt:lpstr>Attacks</vt:lpstr>
      <vt:lpstr>Concrete Attack Scenario</vt:lpstr>
      <vt:lpstr>Concrete Attack Scenario</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Challenges are needed to be adapted</vt:lpstr>
      <vt:lpstr>Challenges are needed to be adapted</vt:lpstr>
      <vt:lpstr>PIE: Platform Isolation Environment</vt:lpstr>
      <vt:lpstr>Communication in Platform Wide enclave</vt:lpstr>
      <vt:lpstr>Platform-awareness</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Traditional CPU-centric Model</vt:lpstr>
      <vt:lpstr>Secure Communication</vt:lpstr>
      <vt:lpstr>Platform-wide Attestation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587</cp:revision>
  <cp:lastPrinted>2013-06-08T11:22:51Z</cp:lastPrinted>
  <dcterms:created xsi:type="dcterms:W3CDTF">2019-12-03T10:53:56Z</dcterms:created>
  <dcterms:modified xsi:type="dcterms:W3CDTF">2021-03-11T08:57:01Z</dcterms:modified>
</cp:coreProperties>
</file>